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Cabin"/>
      <p:regular r:id="rId17"/>
      <p:bold r:id="rId18"/>
      <p:italic r:id="rId19"/>
      <p:boldItalic r:id="rId20"/>
    </p:embeddedFont>
    <p:embeddedFont>
      <p:font typeface="Gill Sans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5172FF-1843-429E-A79D-7B854966181F}">
  <a:tblStyle styleId="{C15172FF-1843-429E-A79D-7B854966181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boldItalic.fntdata"/><Relationship Id="rId11" Type="http://schemas.openxmlformats.org/officeDocument/2006/relationships/slide" Target="slides/slide4.xml"/><Relationship Id="rId22" Type="http://schemas.openxmlformats.org/officeDocument/2006/relationships/font" Target="fonts/GillSans-bold.fntdata"/><Relationship Id="rId10" Type="http://schemas.openxmlformats.org/officeDocument/2006/relationships/slide" Target="slides/slide3.xml"/><Relationship Id="rId21" Type="http://schemas.openxmlformats.org/officeDocument/2006/relationships/font" Target="fonts/GillSans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Cabin-regular.fntdata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font" Target="fonts/Cabin-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Cabin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b05b3d46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b05b3d46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2636019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2636019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b05b3d46b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b05b3d46b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44f5408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44f5408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44f5408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44f5408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44f5408d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44f5408d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44f5408d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44f5408d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b05b3d46b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b05b3d46b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4e1cb0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4e1cb0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">
  <p:cSld name="1_Divider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56445" y="5"/>
            <a:ext cx="9206100" cy="515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2-line-whitetext-colorshield.png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85599" y="4296762"/>
            <a:ext cx="1769928" cy="6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199388" y="151675"/>
            <a:ext cx="3080816" cy="34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958151" y="3255792"/>
            <a:ext cx="7397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62" name="Google Shape;62;p14"/>
          <p:cNvGrpSpPr/>
          <p:nvPr/>
        </p:nvGrpSpPr>
        <p:grpSpPr>
          <a:xfrm rot="10800000">
            <a:off x="194" y="3001129"/>
            <a:ext cx="8355349" cy="57462"/>
            <a:chOff x="685800" y="1794746"/>
            <a:chExt cx="7772418" cy="179400"/>
          </a:xfrm>
        </p:grpSpPr>
        <p:sp>
          <p:nvSpPr>
            <p:cNvPr id="63" name="Google Shape;63;p14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5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70" name="Google Shape;70;p1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57200" y="1104904"/>
            <a:ext cx="8082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9" y="0"/>
            <a:ext cx="9144000" cy="51435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9" name="Google Shape;79;p16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80" name="Google Shape;80;p16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pic>
        <p:nvPicPr>
          <p:cNvPr descr="1-line-bluetext-colorshield.png"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99003"/>
            <a:ext cx="1809094" cy="34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-line-bluetext-colorshield.png" id="85" name="Google Shape;85;p17"/>
          <p:cNvPicPr preferRelativeResize="0"/>
          <p:nvPr/>
        </p:nvPicPr>
        <p:blipFill rotWithShape="1">
          <a:blip r:embed="rId2">
            <a:alphaModFix/>
          </a:blip>
          <a:srcRect b="-1905" l="0" r="-160" t="0"/>
          <a:stretch/>
        </p:blipFill>
        <p:spPr>
          <a:xfrm>
            <a:off x="6585599" y="4296761"/>
            <a:ext cx="1769928" cy="656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ennwatermark.pdf" id="86" name="Google Shape;86;p17"/>
          <p:cNvPicPr preferRelativeResize="0"/>
          <p:nvPr/>
        </p:nvPicPr>
        <p:blipFill rotWithShape="1">
          <a:blip r:embed="rId3">
            <a:alphaModFix amt="6000"/>
          </a:blip>
          <a:srcRect b="0" l="0" r="0" t="0"/>
          <a:stretch/>
        </p:blipFill>
        <p:spPr>
          <a:xfrm>
            <a:off x="199388" y="136510"/>
            <a:ext cx="3080815" cy="347288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958151" y="3255792"/>
            <a:ext cx="7397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89" name="Google Shape;89;p17"/>
          <p:cNvGrpSpPr/>
          <p:nvPr/>
        </p:nvGrpSpPr>
        <p:grpSpPr>
          <a:xfrm rot="10800000">
            <a:off x="194" y="3001129"/>
            <a:ext cx="8355349" cy="57462"/>
            <a:chOff x="685800" y="1794746"/>
            <a:chExt cx="7772418" cy="179400"/>
          </a:xfrm>
        </p:grpSpPr>
        <p:sp>
          <p:nvSpPr>
            <p:cNvPr id="90" name="Google Shape;90;p1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93" name="Google Shape;93;p17"/>
          <p:cNvSpPr/>
          <p:nvPr/>
        </p:nvSpPr>
        <p:spPr>
          <a:xfrm>
            <a:off x="254010" y="4572000"/>
            <a:ext cx="2243700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8" name="Google Shape;98;p18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99" name="Google Shape;99;p18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103" name="Google Shape;103;p19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6157" cy="374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" name="Google Shape;107;p19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08" name="Google Shape;108;p19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>
            <p:ph idx="2" type="pic"/>
          </p:nvPr>
        </p:nvSpPr>
        <p:spPr>
          <a:xfrm>
            <a:off x="4811889" y="1066670"/>
            <a:ext cx="38748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0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7" name="Google Shape;117;p20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18" name="Google Shape;118;p20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mparison">
  <p:cSld name="4_Comparis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122" name="Google Shape;122;p21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8897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>
            <p:ph idx="2" type="pic"/>
          </p:nvPr>
        </p:nvSpPr>
        <p:spPr>
          <a:xfrm>
            <a:off x="4811889" y="1066670"/>
            <a:ext cx="38748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8" name="Google Shape;128;p21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29" name="Google Shape;129;p21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57200" y="1104904"/>
            <a:ext cx="4038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4648200" y="1104902"/>
            <a:ext cx="4038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" name="Google Shape;137;p22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38" name="Google Shape;138;p22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57200" y="1067992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457200" y="1546495"/>
            <a:ext cx="40401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4" name="Google Shape;144;p23"/>
          <p:cNvSpPr txBox="1"/>
          <p:nvPr>
            <p:ph idx="3" type="body"/>
          </p:nvPr>
        </p:nvSpPr>
        <p:spPr>
          <a:xfrm>
            <a:off x="4645033" y="106666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5" name="Google Shape;145;p23"/>
          <p:cNvSpPr txBox="1"/>
          <p:nvPr>
            <p:ph idx="4" type="body"/>
          </p:nvPr>
        </p:nvSpPr>
        <p:spPr>
          <a:xfrm>
            <a:off x="4645033" y="1546495"/>
            <a:ext cx="40419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" name="Google Shape;148;p23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49" name="Google Shape;149;p23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sidebar">
  <p:cSld name="Content and sideba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6142182" y="1782939"/>
            <a:ext cx="2544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24"/>
          <p:cNvSpPr txBox="1"/>
          <p:nvPr>
            <p:ph idx="2" type="body"/>
          </p:nvPr>
        </p:nvSpPr>
        <p:spPr>
          <a:xfrm>
            <a:off x="6142182" y="2310651"/>
            <a:ext cx="25446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7" name="Google Shape;157;p24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58" name="Google Shape;158;p24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cxnSp>
        <p:nvCxnSpPr>
          <p:cNvPr id="161" name="Google Shape;161;p24"/>
          <p:cNvCxnSpPr/>
          <p:nvPr/>
        </p:nvCxnSpPr>
        <p:spPr>
          <a:xfrm>
            <a:off x="5908842" y="1099992"/>
            <a:ext cx="0" cy="359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4"/>
          <p:cNvSpPr txBox="1"/>
          <p:nvPr>
            <p:ph idx="3" type="body"/>
          </p:nvPr>
        </p:nvSpPr>
        <p:spPr>
          <a:xfrm>
            <a:off x="310162" y="148515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3" name="Google Shape;163;p24"/>
          <p:cNvSpPr txBox="1"/>
          <p:nvPr>
            <p:ph idx="4" type="body"/>
          </p:nvPr>
        </p:nvSpPr>
        <p:spPr>
          <a:xfrm>
            <a:off x="310162" y="180834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4" name="Google Shape;164;p24"/>
          <p:cNvSpPr txBox="1"/>
          <p:nvPr>
            <p:ph idx="5" type="body"/>
          </p:nvPr>
        </p:nvSpPr>
        <p:spPr>
          <a:xfrm>
            <a:off x="310162" y="235369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5" name="Google Shape;165;p24"/>
          <p:cNvSpPr txBox="1"/>
          <p:nvPr>
            <p:ph idx="6" type="body"/>
          </p:nvPr>
        </p:nvSpPr>
        <p:spPr>
          <a:xfrm>
            <a:off x="310162" y="267688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6" name="Google Shape;166;p24"/>
          <p:cNvSpPr txBox="1"/>
          <p:nvPr>
            <p:ph idx="7" type="body"/>
          </p:nvPr>
        </p:nvSpPr>
        <p:spPr>
          <a:xfrm>
            <a:off x="310162" y="3191895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7" name="Google Shape;167;p24"/>
          <p:cNvSpPr txBox="1"/>
          <p:nvPr>
            <p:ph idx="8" type="body"/>
          </p:nvPr>
        </p:nvSpPr>
        <p:spPr>
          <a:xfrm>
            <a:off x="310162" y="351508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8" name="Google Shape;168;p24"/>
          <p:cNvSpPr txBox="1"/>
          <p:nvPr>
            <p:ph idx="9" type="body"/>
          </p:nvPr>
        </p:nvSpPr>
        <p:spPr>
          <a:xfrm>
            <a:off x="309033" y="965872"/>
            <a:ext cx="529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00144D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">
  <p:cSld name="Metric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25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73" name="Google Shape;173;p2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76" name="Google Shape;176;p25"/>
          <p:cNvSpPr/>
          <p:nvPr/>
        </p:nvSpPr>
        <p:spPr>
          <a:xfrm>
            <a:off x="457210" y="1110136"/>
            <a:ext cx="2198400" cy="102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457209" y="1110132"/>
            <a:ext cx="21984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78" name="Google Shape;178;p25"/>
          <p:cNvGrpSpPr/>
          <p:nvPr/>
        </p:nvGrpSpPr>
        <p:grpSpPr>
          <a:xfrm>
            <a:off x="457198" y="2210973"/>
            <a:ext cx="3035401" cy="1029825"/>
            <a:chOff x="457198" y="2913323"/>
            <a:chExt cx="3035401" cy="1373100"/>
          </a:xfrm>
        </p:grpSpPr>
        <p:sp>
          <p:nvSpPr>
            <p:cNvPr id="179" name="Google Shape;179;p25"/>
            <p:cNvSpPr/>
            <p:nvPr/>
          </p:nvSpPr>
          <p:spPr>
            <a:xfrm>
              <a:off x="457199" y="2913323"/>
              <a:ext cx="3035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457198" y="2913323"/>
              <a:ext cx="30354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1" name="Google Shape;181;p25"/>
          <p:cNvGrpSpPr/>
          <p:nvPr/>
        </p:nvGrpSpPr>
        <p:grpSpPr>
          <a:xfrm>
            <a:off x="457199" y="3303509"/>
            <a:ext cx="8181900" cy="1029825"/>
            <a:chOff x="457199" y="4370039"/>
            <a:chExt cx="8181900" cy="1373100"/>
          </a:xfrm>
        </p:grpSpPr>
        <p:sp>
          <p:nvSpPr>
            <p:cNvPr id="182" name="Google Shape;182;p25"/>
            <p:cNvSpPr/>
            <p:nvPr/>
          </p:nvSpPr>
          <p:spPr>
            <a:xfrm>
              <a:off x="457199" y="4370039"/>
              <a:ext cx="81819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57199" y="4370039"/>
              <a:ext cx="8181900" cy="63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4" name="Google Shape;184;p25"/>
          <p:cNvGrpSpPr/>
          <p:nvPr/>
        </p:nvGrpSpPr>
        <p:grpSpPr>
          <a:xfrm>
            <a:off x="2746375" y="1110136"/>
            <a:ext cx="2762400" cy="1029825"/>
            <a:chOff x="2746375" y="1480176"/>
            <a:chExt cx="2762400" cy="1373100"/>
          </a:xfrm>
        </p:grpSpPr>
        <p:sp>
          <p:nvSpPr>
            <p:cNvPr id="185" name="Google Shape;185;p25"/>
            <p:cNvSpPr/>
            <p:nvPr/>
          </p:nvSpPr>
          <p:spPr>
            <a:xfrm>
              <a:off x="2746375" y="1480176"/>
              <a:ext cx="2762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2746375" y="1480176"/>
              <a:ext cx="27624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5611034" y="1110136"/>
            <a:ext cx="3027927" cy="1029825"/>
            <a:chOff x="5556249" y="1480176"/>
            <a:chExt cx="3082801" cy="1373100"/>
          </a:xfrm>
        </p:grpSpPr>
        <p:sp>
          <p:nvSpPr>
            <p:cNvPr id="188" name="Google Shape;188;p25"/>
            <p:cNvSpPr/>
            <p:nvPr/>
          </p:nvSpPr>
          <p:spPr>
            <a:xfrm>
              <a:off x="5556250" y="1480176"/>
              <a:ext cx="30828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5556249" y="1480176"/>
              <a:ext cx="30828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0" name="Google Shape;190;p25"/>
          <p:cNvGrpSpPr/>
          <p:nvPr/>
        </p:nvGrpSpPr>
        <p:grpSpPr>
          <a:xfrm>
            <a:off x="3582582" y="2210973"/>
            <a:ext cx="5056259" cy="1029825"/>
            <a:chOff x="3556000" y="2913323"/>
            <a:chExt cx="5083200" cy="1373100"/>
          </a:xfrm>
        </p:grpSpPr>
        <p:sp>
          <p:nvSpPr>
            <p:cNvPr id="191" name="Google Shape;191;p25"/>
            <p:cNvSpPr/>
            <p:nvPr/>
          </p:nvSpPr>
          <p:spPr>
            <a:xfrm>
              <a:off x="3556000" y="2913323"/>
              <a:ext cx="50832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3556000" y="2913323"/>
              <a:ext cx="50832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457201" y="1197944"/>
            <a:ext cx="2198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4" name="Google Shape;194;p25"/>
          <p:cNvSpPr txBox="1"/>
          <p:nvPr>
            <p:ph idx="2" type="body"/>
          </p:nvPr>
        </p:nvSpPr>
        <p:spPr>
          <a:xfrm>
            <a:off x="457210" y="1775180"/>
            <a:ext cx="219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5" name="Google Shape;195;p25"/>
          <p:cNvSpPr txBox="1"/>
          <p:nvPr>
            <p:ph idx="3" type="body"/>
          </p:nvPr>
        </p:nvSpPr>
        <p:spPr>
          <a:xfrm>
            <a:off x="2746376" y="1197944"/>
            <a:ext cx="276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6" name="Google Shape;196;p25"/>
          <p:cNvSpPr txBox="1"/>
          <p:nvPr>
            <p:ph idx="4" type="body"/>
          </p:nvPr>
        </p:nvSpPr>
        <p:spPr>
          <a:xfrm>
            <a:off x="2746378" y="1775180"/>
            <a:ext cx="276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7" name="Google Shape;197;p25"/>
          <p:cNvSpPr txBox="1"/>
          <p:nvPr>
            <p:ph idx="5" type="body"/>
          </p:nvPr>
        </p:nvSpPr>
        <p:spPr>
          <a:xfrm>
            <a:off x="5611093" y="1197944"/>
            <a:ext cx="302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8" name="Google Shape;198;p25"/>
          <p:cNvSpPr txBox="1"/>
          <p:nvPr>
            <p:ph idx="6" type="body"/>
          </p:nvPr>
        </p:nvSpPr>
        <p:spPr>
          <a:xfrm>
            <a:off x="5611099" y="1775180"/>
            <a:ext cx="30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9" name="Google Shape;199;p25"/>
          <p:cNvSpPr txBox="1"/>
          <p:nvPr>
            <p:ph idx="7" type="body"/>
          </p:nvPr>
        </p:nvSpPr>
        <p:spPr>
          <a:xfrm>
            <a:off x="3582731" y="2283875"/>
            <a:ext cx="5056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0" name="Google Shape;200;p25"/>
          <p:cNvSpPr txBox="1"/>
          <p:nvPr>
            <p:ph idx="8" type="body"/>
          </p:nvPr>
        </p:nvSpPr>
        <p:spPr>
          <a:xfrm>
            <a:off x="3582730" y="2861109"/>
            <a:ext cx="505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1" name="Google Shape;201;p25"/>
          <p:cNvSpPr txBox="1"/>
          <p:nvPr>
            <p:ph idx="9" type="body"/>
          </p:nvPr>
        </p:nvSpPr>
        <p:spPr>
          <a:xfrm>
            <a:off x="457200" y="2283875"/>
            <a:ext cx="303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2" name="Google Shape;202;p25"/>
          <p:cNvSpPr txBox="1"/>
          <p:nvPr>
            <p:ph idx="13" type="body"/>
          </p:nvPr>
        </p:nvSpPr>
        <p:spPr>
          <a:xfrm>
            <a:off x="457206" y="2861109"/>
            <a:ext cx="303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3" name="Google Shape;203;p25"/>
          <p:cNvSpPr txBox="1"/>
          <p:nvPr>
            <p:ph idx="14" type="body"/>
          </p:nvPr>
        </p:nvSpPr>
        <p:spPr>
          <a:xfrm>
            <a:off x="457201" y="3385708"/>
            <a:ext cx="8181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lt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4" name="Google Shape;204;p25"/>
          <p:cNvSpPr txBox="1"/>
          <p:nvPr>
            <p:ph idx="15" type="body"/>
          </p:nvPr>
        </p:nvSpPr>
        <p:spPr>
          <a:xfrm>
            <a:off x="457197" y="3962944"/>
            <a:ext cx="818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Venn Diagram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1602040" y="1009064"/>
            <a:ext cx="3742800" cy="374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3764025" y="997539"/>
            <a:ext cx="3742800" cy="3742800"/>
          </a:xfrm>
          <a:prstGeom prst="ellipse">
            <a:avLst/>
          </a:prstGeom>
          <a:solidFill>
            <a:schemeClr val="accent3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1622280" y="2589950"/>
            <a:ext cx="1947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b="0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2" name="Google Shape;212;p27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213" name="Google Shape;213;p2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10162" y="0"/>
            <a:ext cx="79866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2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2" type="body"/>
          </p:nvPr>
        </p:nvSpPr>
        <p:spPr>
          <a:xfrm>
            <a:off x="35697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7"/>
          <p:cNvSpPr txBox="1"/>
          <p:nvPr>
            <p:ph idx="3" type="body"/>
          </p:nvPr>
        </p:nvSpPr>
        <p:spPr>
          <a:xfrm>
            <a:off x="55382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>
            <a:off x="239899" y="4582584"/>
            <a:ext cx="2229600" cy="3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1" name="Google Shape;221;p28"/>
          <p:cNvSpPr/>
          <p:nvPr>
            <p:ph idx="2" type="pic"/>
          </p:nvPr>
        </p:nvSpPr>
        <p:spPr>
          <a:xfrm>
            <a:off x="-15075" y="0"/>
            <a:ext cx="91863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22" name="Google Shape;222;p28"/>
          <p:cNvSpPr/>
          <p:nvPr/>
        </p:nvSpPr>
        <p:spPr>
          <a:xfrm>
            <a:off x="-42334" y="4233334"/>
            <a:ext cx="9242700" cy="91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465844" y="4471120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5" name="Google Shape;225;p28"/>
          <p:cNvGrpSpPr/>
          <p:nvPr/>
        </p:nvGrpSpPr>
        <p:grpSpPr>
          <a:xfrm>
            <a:off x="-42331" y="4185826"/>
            <a:ext cx="9203320" cy="47487"/>
            <a:chOff x="685800" y="1794746"/>
            <a:chExt cx="7772418" cy="179400"/>
          </a:xfrm>
        </p:grpSpPr>
        <p:sp>
          <p:nvSpPr>
            <p:cNvPr id="226" name="Google Shape;226;p28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/>
          <p:nvPr/>
        </p:nvSpPr>
        <p:spPr>
          <a:xfrm>
            <a:off x="312469" y="4593469"/>
            <a:ext cx="2229600" cy="5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1" name="Google Shape;231;p29"/>
          <p:cNvSpPr/>
          <p:nvPr>
            <p:ph idx="2" type="pic"/>
          </p:nvPr>
        </p:nvSpPr>
        <p:spPr>
          <a:xfrm>
            <a:off x="-14817" y="0"/>
            <a:ext cx="91863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465844" y="4471120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33" name="Google Shape;233;p2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4" name="Google Shape;234;p29"/>
          <p:cNvGrpSpPr/>
          <p:nvPr/>
        </p:nvGrpSpPr>
        <p:grpSpPr>
          <a:xfrm>
            <a:off x="-42331" y="4185826"/>
            <a:ext cx="9203320" cy="47487"/>
            <a:chOff x="685800" y="1794746"/>
            <a:chExt cx="7772418" cy="179400"/>
          </a:xfrm>
        </p:grpSpPr>
        <p:sp>
          <p:nvSpPr>
            <p:cNvPr id="235" name="Google Shape;235;p29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/>
          <p:nvPr/>
        </p:nvSpPr>
        <p:spPr>
          <a:xfrm>
            <a:off x="363798" y="4553643"/>
            <a:ext cx="2229600" cy="5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0" name="Google Shape;240;p30"/>
          <p:cNvSpPr/>
          <p:nvPr>
            <p:ph idx="2" type="pic"/>
          </p:nvPr>
        </p:nvSpPr>
        <p:spPr>
          <a:xfrm>
            <a:off x="-25400" y="1011586"/>
            <a:ext cx="9186300" cy="4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1" name="Google Shape;241;p30"/>
          <p:cNvSpPr/>
          <p:nvPr/>
        </p:nvSpPr>
        <p:spPr>
          <a:xfrm>
            <a:off x="-21167" y="-3292"/>
            <a:ext cx="9178800" cy="96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465844" y="231435"/>
            <a:ext cx="8220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4" name="Google Shape;244;p30"/>
          <p:cNvGrpSpPr/>
          <p:nvPr/>
        </p:nvGrpSpPr>
        <p:grpSpPr>
          <a:xfrm>
            <a:off x="-21145" y="964078"/>
            <a:ext cx="9176117" cy="47487"/>
            <a:chOff x="685800" y="1794746"/>
            <a:chExt cx="7772418" cy="179400"/>
          </a:xfrm>
        </p:grpSpPr>
        <p:sp>
          <p:nvSpPr>
            <p:cNvPr id="245" name="Google Shape;245;p30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-line-bluetext-colorshield.png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4699003"/>
            <a:ext cx="1809094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30464" y="102970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323520" y="-19089"/>
            <a:ext cx="8229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0" i="0" sz="3600" u="none" cap="none" strike="noStrik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GPU-accelerated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Cardiac Electrophysiological Simulation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</a:rPr>
              <a:t>Milestone 1I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253" name="Google Shape;253;p31"/>
          <p:cNvSpPr txBox="1"/>
          <p:nvPr>
            <p:ph idx="1" type="subTitle"/>
          </p:nvPr>
        </p:nvSpPr>
        <p:spPr>
          <a:xfrm>
            <a:off x="958151" y="3255792"/>
            <a:ext cx="7397100" cy="73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Zirui Zang (zzang@seas.upenn.edu) 20211117</a:t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875" y="4280525"/>
            <a:ext cx="1064249" cy="7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750" y="4422275"/>
            <a:ext cx="2021970" cy="5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Demo</a:t>
            </a:r>
            <a:endParaRPr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24" y="845075"/>
            <a:ext cx="7025649" cy="4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Progress</a:t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430475" y="2020000"/>
            <a:ext cx="8229600" cy="257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</a:rPr>
              <a:t>Finished:</a:t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" sz="1800"/>
              <a:t>Adopting the HW1 visualizer to plot the model geometry and output result. (One problem remain)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" sz="1800"/>
              <a:t>Programing different implementations.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</a:rPr>
              <a:t>On-going:</a:t>
            </a:r>
            <a:endParaRPr b="1"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" sz="1800"/>
              <a:t>Deployment and tests on different platforms</a:t>
            </a:r>
            <a:r>
              <a:rPr lang="en" sz="1800"/>
              <a:t>.</a:t>
            </a:r>
            <a:endParaRPr b="1" sz="1800">
              <a:solidFill>
                <a:srgbClr val="93C47D"/>
              </a:solidFill>
            </a:endParaRPr>
          </a:p>
        </p:txBody>
      </p:sp>
      <p:grpSp>
        <p:nvGrpSpPr>
          <p:cNvPr id="269" name="Google Shape;269;p33"/>
          <p:cNvGrpSpPr/>
          <p:nvPr/>
        </p:nvGrpSpPr>
        <p:grpSpPr>
          <a:xfrm>
            <a:off x="349025" y="907550"/>
            <a:ext cx="8392500" cy="1001700"/>
            <a:chOff x="430475" y="907550"/>
            <a:chExt cx="8392500" cy="1001700"/>
          </a:xfrm>
        </p:grpSpPr>
        <p:sp>
          <p:nvSpPr>
            <p:cNvPr id="270" name="Google Shape;270;p33"/>
            <p:cNvSpPr/>
            <p:nvPr/>
          </p:nvSpPr>
          <p:spPr>
            <a:xfrm>
              <a:off x="430475" y="949400"/>
              <a:ext cx="1332600" cy="918000"/>
            </a:xfrm>
            <a:prstGeom prst="rect">
              <a:avLst/>
            </a:prstGeom>
            <a:solidFill>
              <a:srgbClr val="93C47D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Preprocessed Data</a:t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195450" y="907550"/>
              <a:ext cx="1332600" cy="1001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 Handler</a:t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960425" y="907550"/>
              <a:ext cx="1332600" cy="1001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Compute Kernels</a:t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725400" y="907550"/>
              <a:ext cx="1332600" cy="1001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Visualizer</a:t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7490375" y="949400"/>
              <a:ext cx="1332600" cy="918000"/>
            </a:xfrm>
            <a:prstGeom prst="rect">
              <a:avLst/>
            </a:prstGeom>
            <a:solidFill>
              <a:srgbClr val="FFD966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Deployment &amp; Testing</a:t>
              </a:r>
              <a:endParaRPr/>
            </a:p>
          </p:txBody>
        </p:sp>
        <p:cxnSp>
          <p:nvCxnSpPr>
            <p:cNvPr id="275" name="Google Shape;275;p33"/>
            <p:cNvCxnSpPr>
              <a:stCxn id="270" idx="3"/>
              <a:endCxn id="271" idx="1"/>
            </p:cNvCxnSpPr>
            <p:nvPr/>
          </p:nvCxnSpPr>
          <p:spPr>
            <a:xfrm>
              <a:off x="1763075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rgbClr val="0014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" name="Google Shape;276;p33"/>
            <p:cNvCxnSpPr>
              <a:stCxn id="271" idx="3"/>
              <a:endCxn id="272" idx="1"/>
            </p:cNvCxnSpPr>
            <p:nvPr/>
          </p:nvCxnSpPr>
          <p:spPr>
            <a:xfrm>
              <a:off x="3528050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7" name="Google Shape;277;p33"/>
            <p:cNvCxnSpPr>
              <a:stCxn id="272" idx="3"/>
              <a:endCxn id="273" idx="1"/>
            </p:cNvCxnSpPr>
            <p:nvPr/>
          </p:nvCxnSpPr>
          <p:spPr>
            <a:xfrm>
              <a:off x="5293025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8" name="Google Shape;278;p33"/>
            <p:cNvCxnSpPr>
              <a:stCxn id="273" idx="3"/>
              <a:endCxn id="274" idx="1"/>
            </p:cNvCxnSpPr>
            <p:nvPr/>
          </p:nvCxnSpPr>
          <p:spPr>
            <a:xfrm>
              <a:off x="7058000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Comparison</a:t>
            </a:r>
            <a:endParaRPr/>
          </a:p>
        </p:txBody>
      </p:sp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430475" y="2463100"/>
            <a:ext cx="8229600" cy="21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</a:rPr>
              <a:t>Above table shows the simulation time comparison. Between GPU and CPU computing, there is a 18.5x speed increase. The example simulation has approx. 13000 voxels. If the model is more complex, there will be more speed difference.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</a:rPr>
              <a:t>There is a 10% increase between memory </a:t>
            </a:r>
            <a:r>
              <a:rPr lang="en" sz="1800">
                <a:solidFill>
                  <a:srgbClr val="000000"/>
                </a:solidFill>
              </a:rPr>
              <a:t>optimized version and naive version and another 10% increase if float is used in computation.</a:t>
            </a:r>
            <a:endParaRPr sz="1800">
              <a:solidFill>
                <a:srgbClr val="000000"/>
              </a:solidFill>
            </a:endParaRPr>
          </a:p>
        </p:txBody>
      </p:sp>
      <p:graphicFrame>
        <p:nvGraphicFramePr>
          <p:cNvPr id="285" name="Google Shape;285;p34"/>
          <p:cNvGraphicFramePr/>
          <p:nvPr/>
        </p:nvGraphicFramePr>
        <p:xfrm>
          <a:off x="359100" y="98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{C15172FF-1843-429E-A79D-7B854966181F}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52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Matlab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C++ Eigen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GPU naive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GPU optimized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GPU float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time(s)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140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37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2.2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2.0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1.8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speed vs.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1x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3.8x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(1x)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63x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70x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(18.5x)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78x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6" name="Google Shape;286;p34"/>
          <p:cNvSpPr txBox="1"/>
          <p:nvPr/>
        </p:nvSpPr>
        <p:spPr>
          <a:xfrm>
            <a:off x="5755800" y="4743300"/>
            <a:ext cx="33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CPU: Ryzen 3700x, GPU: RTX2070s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on Memory Optimization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457189" y="8710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</a:rPr>
              <a:t>Each voxel requires 18 neighborhood indices and 20 coefficients. All of these are fixed throughout the simulation. The neighborhood indices are pre-calculated and are used to access the previous simulation results in the global memory.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</a:rPr>
              <a:t>Currently memory coalescing is used to optimize the performance. Because all voxels don’t share any information. So far no shared memory is used in optimization.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</a:rPr>
              <a:t>Even if the kernel function is empty, it takes ~1700ms to launch the kernel for each simulation step (currently 40000 times). Is there a way to improve the performance?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</a:t>
            </a:r>
            <a:r>
              <a:rPr lang="en"/>
              <a:t>memory coalescing</a:t>
            </a:r>
            <a:endParaRPr/>
          </a:p>
        </p:txBody>
      </p:sp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253089" y="9336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/>
              <a:t>Naive: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/>
              <a:t>Optimized: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99" name="Google Shape;299;p36"/>
          <p:cNvGrpSpPr/>
          <p:nvPr/>
        </p:nvGrpSpPr>
        <p:grpSpPr>
          <a:xfrm>
            <a:off x="970338" y="1296288"/>
            <a:ext cx="2214875" cy="1075788"/>
            <a:chOff x="310150" y="3320288"/>
            <a:chExt cx="2214875" cy="1075788"/>
          </a:xfrm>
        </p:grpSpPr>
        <p:pic>
          <p:nvPicPr>
            <p:cNvPr id="300" name="Google Shape;300;p36"/>
            <p:cNvPicPr preferRelativeResize="0"/>
            <p:nvPr/>
          </p:nvPicPr>
          <p:blipFill rotWithShape="1">
            <a:blip r:embed="rId3">
              <a:alphaModFix/>
            </a:blip>
            <a:srcRect b="0" l="0" r="87625" t="0"/>
            <a:stretch/>
          </p:blipFill>
          <p:spPr>
            <a:xfrm>
              <a:off x="310150" y="3341450"/>
              <a:ext cx="932627" cy="49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6"/>
            <p:cNvPicPr preferRelativeResize="0"/>
            <p:nvPr/>
          </p:nvPicPr>
          <p:blipFill rotWithShape="1">
            <a:blip r:embed="rId4">
              <a:alphaModFix/>
            </a:blip>
            <a:srcRect b="0" l="12640" r="75037" t="0"/>
            <a:stretch/>
          </p:blipFill>
          <p:spPr>
            <a:xfrm>
              <a:off x="1596275" y="3341462"/>
              <a:ext cx="928722" cy="49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36"/>
            <p:cNvSpPr txBox="1"/>
            <p:nvPr/>
          </p:nvSpPr>
          <p:spPr>
            <a:xfrm>
              <a:off x="1242775" y="3320288"/>
              <a:ext cx="427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Gill Sans"/>
                  <a:ea typeface="Gill Sans"/>
                  <a:cs typeface="Gill Sans"/>
                  <a:sym typeface="Gill Sans"/>
                </a:rPr>
                <a:t>...</a:t>
              </a:r>
              <a:endParaRPr sz="23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303" name="Google Shape;303;p36"/>
            <p:cNvCxnSpPr/>
            <p:nvPr/>
          </p:nvCxnSpPr>
          <p:spPr>
            <a:xfrm>
              <a:off x="386025" y="3995875"/>
              <a:ext cx="213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304" name="Google Shape;304;p36"/>
            <p:cNvSpPr txBox="1"/>
            <p:nvPr/>
          </p:nvSpPr>
          <p:spPr>
            <a:xfrm>
              <a:off x="506175" y="3995875"/>
              <a:ext cx="18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ill Sans"/>
                  <a:ea typeface="Gill Sans"/>
                  <a:cs typeface="Gill Sans"/>
                  <a:sym typeface="Gill Sans"/>
                </a:rPr>
                <a:t>Coeffi 1 for each voxel</a:t>
              </a:r>
              <a:endParaRPr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05" name="Google Shape;305;p36"/>
          <p:cNvGrpSpPr/>
          <p:nvPr/>
        </p:nvGrpSpPr>
        <p:grpSpPr>
          <a:xfrm>
            <a:off x="3185212" y="1270625"/>
            <a:ext cx="2260686" cy="1100000"/>
            <a:chOff x="2525025" y="3294625"/>
            <a:chExt cx="2260686" cy="1100000"/>
          </a:xfrm>
        </p:grpSpPr>
        <p:pic>
          <p:nvPicPr>
            <p:cNvPr id="306" name="Google Shape;306;p36"/>
            <p:cNvPicPr preferRelativeResize="0"/>
            <p:nvPr/>
          </p:nvPicPr>
          <p:blipFill rotWithShape="1">
            <a:blip r:embed="rId5">
              <a:alphaModFix/>
            </a:blip>
            <a:srcRect b="0" l="25007" r="62441" t="0"/>
            <a:stretch/>
          </p:blipFill>
          <p:spPr>
            <a:xfrm>
              <a:off x="2525025" y="3345963"/>
              <a:ext cx="928727" cy="487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6"/>
            <p:cNvPicPr preferRelativeResize="0"/>
            <p:nvPr/>
          </p:nvPicPr>
          <p:blipFill rotWithShape="1">
            <a:blip r:embed="rId6">
              <a:alphaModFix/>
            </a:blip>
            <a:srcRect b="0" l="37260" r="50188" t="0"/>
            <a:stretch/>
          </p:blipFill>
          <p:spPr>
            <a:xfrm>
              <a:off x="3839805" y="3341450"/>
              <a:ext cx="945906" cy="49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6"/>
            <p:cNvSpPr txBox="1"/>
            <p:nvPr/>
          </p:nvSpPr>
          <p:spPr>
            <a:xfrm>
              <a:off x="3453750" y="3294625"/>
              <a:ext cx="427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Gill Sans"/>
                  <a:ea typeface="Gill Sans"/>
                  <a:cs typeface="Gill Sans"/>
                  <a:sym typeface="Gill Sans"/>
                </a:rPr>
                <a:t>...</a:t>
              </a:r>
              <a:endParaRPr sz="23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309" name="Google Shape;309;p36"/>
            <p:cNvGrpSpPr/>
            <p:nvPr/>
          </p:nvGrpSpPr>
          <p:grpSpPr>
            <a:xfrm>
              <a:off x="2598150" y="3994425"/>
              <a:ext cx="2139000" cy="400200"/>
              <a:chOff x="386025" y="3995875"/>
              <a:chExt cx="2139000" cy="400200"/>
            </a:xfrm>
          </p:grpSpPr>
          <p:cxnSp>
            <p:nvCxnSpPr>
              <p:cNvPr id="310" name="Google Shape;310;p36"/>
              <p:cNvCxnSpPr/>
              <p:nvPr/>
            </p:nvCxnSpPr>
            <p:spPr>
              <a:xfrm>
                <a:off x="386025" y="3995875"/>
                <a:ext cx="2139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311" name="Google Shape;311;p36"/>
              <p:cNvSpPr txBox="1"/>
              <p:nvPr/>
            </p:nvSpPr>
            <p:spPr>
              <a:xfrm>
                <a:off x="506175" y="3995875"/>
                <a:ext cx="1898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ill Sans"/>
                    <a:ea typeface="Gill Sans"/>
                    <a:cs typeface="Gill Sans"/>
                    <a:sym typeface="Gill Sans"/>
                  </a:rPr>
                  <a:t>Coeffi 2 for each voxel</a:t>
                </a:r>
                <a:endParaRPr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312" name="Google Shape;312;p36"/>
          <p:cNvGrpSpPr/>
          <p:nvPr/>
        </p:nvGrpSpPr>
        <p:grpSpPr>
          <a:xfrm>
            <a:off x="5445912" y="1286438"/>
            <a:ext cx="2674325" cy="1095488"/>
            <a:chOff x="4785700" y="3299138"/>
            <a:chExt cx="2674325" cy="1095488"/>
          </a:xfrm>
        </p:grpSpPr>
        <p:pic>
          <p:nvPicPr>
            <p:cNvPr id="313" name="Google Shape;313;p36"/>
            <p:cNvPicPr preferRelativeResize="0"/>
            <p:nvPr/>
          </p:nvPicPr>
          <p:blipFill rotWithShape="1">
            <a:blip r:embed="rId7">
              <a:alphaModFix/>
            </a:blip>
            <a:srcRect b="0" l="62406" r="25043" t="0"/>
            <a:stretch/>
          </p:blipFill>
          <p:spPr>
            <a:xfrm>
              <a:off x="4785700" y="3320313"/>
              <a:ext cx="945901" cy="496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6"/>
            <p:cNvPicPr preferRelativeResize="0"/>
            <p:nvPr/>
          </p:nvPicPr>
          <p:blipFill rotWithShape="1">
            <a:blip r:embed="rId8">
              <a:alphaModFix/>
            </a:blip>
            <a:srcRect b="0" l="50015" r="37433" t="0"/>
            <a:stretch/>
          </p:blipFill>
          <p:spPr>
            <a:xfrm>
              <a:off x="6086340" y="3320300"/>
              <a:ext cx="945886" cy="49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36"/>
            <p:cNvSpPr txBox="1"/>
            <p:nvPr/>
          </p:nvSpPr>
          <p:spPr>
            <a:xfrm>
              <a:off x="5731600" y="3299138"/>
              <a:ext cx="427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Gill Sans"/>
                  <a:ea typeface="Gill Sans"/>
                  <a:cs typeface="Gill Sans"/>
                  <a:sym typeface="Gill Sans"/>
                </a:rPr>
                <a:t>...</a:t>
              </a:r>
              <a:endParaRPr sz="23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316" name="Google Shape;316;p36"/>
            <p:cNvGrpSpPr/>
            <p:nvPr/>
          </p:nvGrpSpPr>
          <p:grpSpPr>
            <a:xfrm>
              <a:off x="4785700" y="3994425"/>
              <a:ext cx="2139000" cy="400200"/>
              <a:chOff x="386025" y="3995875"/>
              <a:chExt cx="2139000" cy="400200"/>
            </a:xfrm>
          </p:grpSpPr>
          <p:cxnSp>
            <p:nvCxnSpPr>
              <p:cNvPr id="317" name="Google Shape;317;p36"/>
              <p:cNvCxnSpPr/>
              <p:nvPr/>
            </p:nvCxnSpPr>
            <p:spPr>
              <a:xfrm>
                <a:off x="386025" y="3995875"/>
                <a:ext cx="2139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318" name="Google Shape;318;p36"/>
              <p:cNvSpPr txBox="1"/>
              <p:nvPr/>
            </p:nvSpPr>
            <p:spPr>
              <a:xfrm>
                <a:off x="506175" y="3995875"/>
                <a:ext cx="1898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ill Sans"/>
                    <a:ea typeface="Gill Sans"/>
                    <a:cs typeface="Gill Sans"/>
                    <a:sym typeface="Gill Sans"/>
                  </a:rPr>
                  <a:t>Coeffi 3 for each voxel</a:t>
                </a:r>
                <a:endParaRPr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319" name="Google Shape;319;p36"/>
            <p:cNvSpPr txBox="1"/>
            <p:nvPr/>
          </p:nvSpPr>
          <p:spPr>
            <a:xfrm>
              <a:off x="7032225" y="3320313"/>
              <a:ext cx="427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Gill Sans"/>
                  <a:ea typeface="Gill Sans"/>
                  <a:cs typeface="Gill Sans"/>
                  <a:sym typeface="Gill Sans"/>
                </a:rPr>
                <a:t>...</a:t>
              </a:r>
              <a:endParaRPr sz="23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 b="0" l="0" r="87625" t="0"/>
          <a:stretch/>
        </p:blipFill>
        <p:spPr>
          <a:xfrm>
            <a:off x="1057188" y="3126225"/>
            <a:ext cx="932627" cy="4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 rotWithShape="1">
          <a:blip r:embed="rId4">
            <a:alphaModFix/>
          </a:blip>
          <a:srcRect b="0" l="12640" r="75037" t="0"/>
          <a:stretch/>
        </p:blipFill>
        <p:spPr>
          <a:xfrm>
            <a:off x="4194500" y="3126237"/>
            <a:ext cx="928722" cy="49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6"/>
          <p:cNvCxnSpPr/>
          <p:nvPr/>
        </p:nvCxnSpPr>
        <p:spPr>
          <a:xfrm>
            <a:off x="1057188" y="3804000"/>
            <a:ext cx="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23" name="Google Shape;323;p36"/>
          <p:cNvPicPr preferRelativeResize="0"/>
          <p:nvPr/>
        </p:nvPicPr>
        <p:blipFill rotWithShape="1">
          <a:blip r:embed="rId5">
            <a:alphaModFix/>
          </a:blip>
          <a:srcRect b="0" l="25007" r="62441" t="0"/>
          <a:stretch/>
        </p:blipFill>
        <p:spPr>
          <a:xfrm>
            <a:off x="1989837" y="3126213"/>
            <a:ext cx="928727" cy="48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 rotWithShape="1">
          <a:blip r:embed="rId6">
            <a:alphaModFix/>
          </a:blip>
          <a:srcRect b="0" l="37260" r="50188" t="0"/>
          <a:stretch/>
        </p:blipFill>
        <p:spPr>
          <a:xfrm>
            <a:off x="5123218" y="3126225"/>
            <a:ext cx="945906" cy="4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/>
        </p:nvSpPr>
        <p:spPr>
          <a:xfrm>
            <a:off x="3856775" y="3099100"/>
            <a:ext cx="42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sz="23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 rotWithShape="1">
          <a:blip r:embed="rId7">
            <a:alphaModFix/>
          </a:blip>
          <a:srcRect b="0" l="62406" r="25043" t="0"/>
          <a:stretch/>
        </p:blipFill>
        <p:spPr>
          <a:xfrm>
            <a:off x="2924487" y="3126213"/>
            <a:ext cx="945901" cy="49647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970338" y="3880950"/>
            <a:ext cx="1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32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Coeffi 1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 rotWithShape="1">
          <a:blip r:embed="rId8">
            <a:alphaModFix/>
          </a:blip>
          <a:srcRect b="0" l="50015" r="37433" t="0"/>
          <a:stretch/>
        </p:blipFill>
        <p:spPr>
          <a:xfrm>
            <a:off x="6069128" y="3126225"/>
            <a:ext cx="945886" cy="49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36"/>
          <p:cNvCxnSpPr/>
          <p:nvPr/>
        </p:nvCxnSpPr>
        <p:spPr>
          <a:xfrm>
            <a:off x="1979588" y="3804000"/>
            <a:ext cx="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30" name="Google Shape;330;p36"/>
          <p:cNvCxnSpPr/>
          <p:nvPr/>
        </p:nvCxnSpPr>
        <p:spPr>
          <a:xfrm>
            <a:off x="2928788" y="3804000"/>
            <a:ext cx="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31" name="Google Shape;331;p36"/>
          <p:cNvSpPr txBox="1"/>
          <p:nvPr/>
        </p:nvSpPr>
        <p:spPr>
          <a:xfrm>
            <a:off x="1892750" y="3880950"/>
            <a:ext cx="1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32 Coeffi 2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2841950" y="3880950"/>
            <a:ext cx="1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32 Coeffi 2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574400" y="4358100"/>
            <a:ext cx="80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The above method gave the 10% improvement Block size is set to be 32. Reason on next page.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vs. Blocksize</a:t>
            </a:r>
            <a:endParaRPr/>
          </a:p>
        </p:txBody>
      </p:sp>
      <p:pic>
        <p:nvPicPr>
          <p:cNvPr id="339" name="Google Shape;339;p3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963" y="824200"/>
            <a:ext cx="6766074" cy="4183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Planned Performance Analysis &amp; </a:t>
            </a:r>
            <a:r>
              <a:rPr lang="en" sz="3100">
                <a:solidFill>
                  <a:schemeClr val="accent1"/>
                </a:solidFill>
              </a:rPr>
              <a:t>Deployments</a:t>
            </a:r>
            <a:endParaRPr sz="3100"/>
          </a:p>
        </p:txBody>
      </p:sp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We will analyze three different versions of compute kernels and compare with the </a:t>
            </a:r>
            <a:r>
              <a:rPr lang="en" sz="1800"/>
              <a:t>reference Matlab version: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CPU version, based on C++ Eigen </a:t>
            </a:r>
            <a:r>
              <a:rPr lang="en" sz="1800"/>
              <a:t>library </a:t>
            </a:r>
            <a:r>
              <a:rPr lang="en" sz="1800">
                <a:solidFill>
                  <a:srgbClr val="6AA84F"/>
                </a:solidFill>
              </a:rPr>
              <a:t>(done)</a:t>
            </a:r>
            <a:endParaRPr sz="1800">
              <a:solidFill>
                <a:srgbClr val="6AA84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GPU naive version </a:t>
            </a:r>
            <a:r>
              <a:rPr lang="en" sz="1800">
                <a:solidFill>
                  <a:srgbClr val="6AA84F"/>
                </a:solidFill>
              </a:rPr>
              <a:t>(done)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GPU optimized version, with expected memory and other optimizations. </a:t>
            </a:r>
            <a:r>
              <a:rPr lang="en" sz="1800">
                <a:solidFill>
                  <a:srgbClr val="6AA84F"/>
                </a:solidFill>
              </a:rPr>
              <a:t>(looking for further optimization)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We will deploy the simulator in three different platforms: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Server </a:t>
            </a:r>
            <a:r>
              <a:rPr lang="en" sz="1800"/>
              <a:t>platform w/ RTX A6000 GPU (x64 Linux compile)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Workstation platform w/ RTX 2070s GPU (x64 Windows compile)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Embedded platform w/ Nvidia Jetson Xavier NX (Arm Linux compile)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" sz="2000"/>
              <a:t>With the A6000, we may be able to fit in all voxel in one kernel call, so i</a:t>
            </a:r>
            <a:r>
              <a:rPr lang="en" sz="2000"/>
              <a:t>s it possible to get device-wise sync. If possible, it will save a lot of kernel call and coefficient memory fetching time.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Font typeface="Gill Sans"/>
              <a:buAutoNum type="arabicPeriod"/>
            </a:pPr>
            <a:r>
              <a:rPr lang="en" sz="2000"/>
              <a:t>How to compile for other GPUs? Is there some resources on that.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